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66" r:id="rId5"/>
    <p:sldId id="267" r:id="rId6"/>
    <p:sldId id="268" r:id="rId7"/>
    <p:sldId id="269" r:id="rId8"/>
    <p:sldId id="270" r:id="rId9"/>
    <p:sldId id="329" r:id="rId10"/>
    <p:sldId id="320" r:id="rId11"/>
    <p:sldId id="321" r:id="rId12"/>
    <p:sldId id="327" r:id="rId13"/>
    <p:sldId id="324" r:id="rId14"/>
    <p:sldId id="325" r:id="rId15"/>
    <p:sldId id="326" r:id="rId16"/>
    <p:sldId id="322" r:id="rId17"/>
    <p:sldId id="331" r:id="rId18"/>
    <p:sldId id="330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52" r:id="rId35"/>
    <p:sldId id="347" r:id="rId36"/>
    <p:sldId id="348" r:id="rId37"/>
    <p:sldId id="349" r:id="rId38"/>
    <p:sldId id="350" r:id="rId39"/>
    <p:sldId id="353" r:id="rId40"/>
    <p:sldId id="356" r:id="rId41"/>
    <p:sldId id="354" r:id="rId42"/>
    <p:sldId id="355" r:id="rId43"/>
    <p:sldId id="357" r:id="rId44"/>
    <p:sldId id="358" r:id="rId45"/>
    <p:sldId id="362" r:id="rId46"/>
    <p:sldId id="361" r:id="rId47"/>
    <p:sldId id="363" r:id="rId48"/>
    <p:sldId id="364" r:id="rId49"/>
    <p:sldId id="359" r:id="rId50"/>
    <p:sldId id="366" r:id="rId51"/>
    <p:sldId id="368" r:id="rId52"/>
    <p:sldId id="360" r:id="rId53"/>
    <p:sldId id="367" r:id="rId54"/>
    <p:sldId id="300" r:id="rId55"/>
    <p:sldId id="299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3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6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8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0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4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9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7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6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2656B-FD1A-47FB-B565-17F817B09E71}" type="datetimeFigureOut">
              <a:rPr lang="en-US" smtClean="0"/>
              <a:t>9/19/2018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1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gif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" TargetMode="External"/><Relationship Id="rId2" Type="http://schemas.openxmlformats.org/officeDocument/2006/relationships/hyperlink" Target="http://try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scv.bu.edu/survey/tutorial_evaluatio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Part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Research Computing Services</a:t>
            </a:r>
          </a:p>
          <a:p>
            <a:r>
              <a:rPr lang="en-US" dirty="0" smtClean="0"/>
              <a:t>Boston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620" y="5011467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from a local folder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prepare this folder to your local computer: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278" y="2529029"/>
            <a:ext cx="7071015" cy="29351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65369" y="2538272"/>
            <a:ext cx="701321" cy="31576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265369" y="3143254"/>
            <a:ext cx="516595" cy="32038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57731" y="4468672"/>
            <a:ext cx="2419287" cy="31576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57732" y="4793682"/>
            <a:ext cx="2142196" cy="28458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173685" y="2899199"/>
            <a:ext cx="367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Prepare the working folder.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73685" y="4635049"/>
            <a:ext cx="2391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Get the </a:t>
            </a:r>
            <a:r>
              <a:rPr lang="en-US" sz="2400" b="1" dirty="0" err="1" smtClean="0">
                <a:solidFill>
                  <a:srgbClr val="FF0000"/>
                </a:solidFill>
              </a:rPr>
              <a:t>git</a:t>
            </a:r>
            <a:r>
              <a:rPr lang="en-US" sz="2400" b="1" dirty="0" smtClean="0">
                <a:solidFill>
                  <a:srgbClr val="FF0000"/>
                </a:solidFill>
              </a:rPr>
              <a:t> ready.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43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 the </a:t>
            </a:r>
            <a:r>
              <a:rPr lang="en-US" dirty="0" err="1" smtClean="0"/>
              <a:t>git</a:t>
            </a:r>
            <a:r>
              <a:rPr lang="en-US" dirty="0" smtClean="0"/>
              <a:t> repository for folder “</a:t>
            </a:r>
            <a:r>
              <a:rPr lang="en-US" dirty="0" err="1" smtClean="0"/>
              <a:t>gitTestLocal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38198" y="2616377"/>
            <a:ext cx="10864273" cy="1309876"/>
            <a:chOff x="838198" y="1526487"/>
            <a:chExt cx="10864273" cy="1309876"/>
          </a:xfrm>
        </p:grpSpPr>
        <p:grpSp>
          <p:nvGrpSpPr>
            <p:cNvPr id="9" name="Group 8"/>
            <p:cNvGrpSpPr/>
            <p:nvPr/>
          </p:nvGrpSpPr>
          <p:grpSpPr>
            <a:xfrm>
              <a:off x="838198" y="1526487"/>
              <a:ext cx="10864273" cy="1309876"/>
              <a:chOff x="838199" y="1561015"/>
              <a:chExt cx="10864273" cy="1309876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838199" y="1561015"/>
                <a:ext cx="10864273" cy="1309876"/>
                <a:chOff x="838199" y="1561015"/>
                <a:chExt cx="10864273" cy="1309876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38199" y="1561015"/>
                  <a:ext cx="10864273" cy="1309876"/>
                </a:xfrm>
                <a:prstGeom prst="rect">
                  <a:avLst/>
                </a:prstGeom>
              </p:spPr>
            </p:pic>
            <p:sp>
              <p:nvSpPr>
                <p:cNvPr id="5" name="Rectangle 4"/>
                <p:cNvSpPr/>
                <p:nvPr/>
              </p:nvSpPr>
              <p:spPr>
                <a:xfrm>
                  <a:off x="4314024" y="1573443"/>
                  <a:ext cx="590486" cy="265864"/>
                </a:xfrm>
                <a:prstGeom prst="rect">
                  <a:avLst/>
                </a:prstGeom>
                <a:noFill/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ectangle 5"/>
              <p:cNvSpPr/>
              <p:nvPr/>
            </p:nvSpPr>
            <p:spPr>
              <a:xfrm>
                <a:off x="4314024" y="2332357"/>
                <a:ext cx="1421758" cy="281533"/>
              </a:xfrm>
              <a:prstGeom prst="rect">
                <a:avLst/>
              </a:prstGeom>
              <a:noFill/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562597" y="2579362"/>
              <a:ext cx="6038275" cy="2570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62597" y="4088651"/>
            <a:ext cx="4706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Now the local repository is created.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40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Init</a:t>
            </a:r>
            <a:r>
              <a:rPr lang="en-US" dirty="0"/>
              <a:t> the </a:t>
            </a:r>
            <a:r>
              <a:rPr lang="en-US" dirty="0" err="1"/>
              <a:t>git</a:t>
            </a:r>
            <a:r>
              <a:rPr lang="en-US" dirty="0"/>
              <a:t> repository for folder “</a:t>
            </a:r>
            <a:r>
              <a:rPr lang="en-US" dirty="0" err="1"/>
              <a:t>gitTestLocal</a:t>
            </a:r>
            <a:r>
              <a:rPr lang="en-US" dirty="0"/>
              <a:t>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38200" y="2050434"/>
            <a:ext cx="10864273" cy="3901720"/>
            <a:chOff x="838200" y="2050434"/>
            <a:chExt cx="10864273" cy="3901720"/>
          </a:xfrm>
        </p:grpSpPr>
        <p:grpSp>
          <p:nvGrpSpPr>
            <p:cNvPr id="4" name="Group 3"/>
            <p:cNvGrpSpPr/>
            <p:nvPr/>
          </p:nvGrpSpPr>
          <p:grpSpPr>
            <a:xfrm>
              <a:off x="838200" y="2050434"/>
              <a:ext cx="10864273" cy="3901720"/>
              <a:chOff x="838198" y="2848791"/>
              <a:chExt cx="10864273" cy="390172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198" y="2848791"/>
                <a:ext cx="10864273" cy="390172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38198" y="4220391"/>
                <a:ext cx="2311402" cy="29619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3084449" y="4478617"/>
              <a:ext cx="76511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00"/>
                  </a:solidFill>
                </a:rPr>
                <a:t>Assuming that we don’t want to track the large data folder.</a:t>
              </a:r>
              <a:endParaRPr lang="en-US" sz="2400" b="1" dirty="0">
                <a:solidFill>
                  <a:srgbClr val="FFFF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2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Ignore the data file under the data/ folder (</a:t>
            </a:r>
            <a:r>
              <a:rPr lang="en-US" smtClean="0"/>
              <a:t>before staging files)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200" y="1825623"/>
            <a:ext cx="10956636" cy="3940322"/>
            <a:chOff x="838200" y="1825623"/>
            <a:chExt cx="10956636" cy="39403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25624"/>
              <a:ext cx="10956636" cy="394032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683476" y="1825623"/>
              <a:ext cx="3693905" cy="30797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683477" y="2133020"/>
              <a:ext cx="1523360" cy="305380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38200" y="3499593"/>
              <a:ext cx="2311402" cy="2961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781055" y="2133020"/>
            <a:ext cx="4898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List the folder name in the ignore file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85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all files by using 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053" y="1422356"/>
            <a:ext cx="8728365" cy="50816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1555" y="1422356"/>
            <a:ext cx="1311245" cy="26833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9053" y="5319157"/>
            <a:ext cx="2311402" cy="296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4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add the .</a:t>
            </a:r>
            <a:r>
              <a:rPr lang="en-US" dirty="0" err="1" smtClean="0"/>
              <a:t>gitignore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1980"/>
            <a:ext cx="8943109" cy="4270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62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Commit with a message: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0" y="2366818"/>
            <a:ext cx="10728608" cy="2648528"/>
            <a:chOff x="838200" y="2015836"/>
            <a:chExt cx="10728608" cy="26485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015836"/>
              <a:ext cx="10728608" cy="264852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664683" y="2044922"/>
              <a:ext cx="6902125" cy="30111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757047" y="3770341"/>
              <a:ext cx="1468263" cy="33060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6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the </a:t>
            </a:r>
            <a:r>
              <a:rPr lang="en-US" dirty="0" err="1" smtClean="0"/>
              <a:t>gitk</a:t>
            </a:r>
            <a:r>
              <a:rPr lang="en-US" dirty="0" smtClean="0"/>
              <a:t> for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28" y="1825625"/>
            <a:ext cx="9268509" cy="49261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38200" y="1244600"/>
            <a:ext cx="5457825" cy="581025"/>
            <a:chOff x="5751945" y="1467644"/>
            <a:chExt cx="5457825" cy="5810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1945" y="1467644"/>
              <a:ext cx="5457825" cy="58102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9292102" y="1495021"/>
              <a:ext cx="1717643" cy="269051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79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we make some commits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3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the README.md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062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 your favorite editor to edit the README.md file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Save and exit it.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add/commit -m ‘Editing README.md file’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7527"/>
            <a:ext cx="6082562" cy="2793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49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: main 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Track all your changes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 along with others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Share work with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0545" y="1605598"/>
            <a:ext cx="6101352" cy="3800730"/>
            <a:chOff x="5559551" y="1117918"/>
            <a:chExt cx="6101352" cy="38007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8449" t="32495" r="143" b="13165"/>
            <a:stretch/>
          </p:blipFill>
          <p:spPr>
            <a:xfrm>
              <a:off x="5559551" y="1117918"/>
              <a:ext cx="6101352" cy="2432682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9018" t="34519" b="56735"/>
            <a:stretch/>
          </p:blipFill>
          <p:spPr>
            <a:xfrm>
              <a:off x="5559551" y="4525028"/>
              <a:ext cx="6101352" cy="39362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sp>
          <p:nvSpPr>
            <p:cNvPr id="7" name="Down Arrow 6"/>
            <p:cNvSpPr/>
            <p:nvPr/>
          </p:nvSpPr>
          <p:spPr>
            <a:xfrm>
              <a:off x="8071975" y="3797247"/>
              <a:ext cx="1034925" cy="48999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106900" y="3797247"/>
              <a:ext cx="970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With </a:t>
              </a: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sub-folder and a new code file in it.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790382" cy="4926157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Save and exit it.</a:t>
            </a: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add *</a:t>
            </a:r>
          </a:p>
          <a:p>
            <a:pPr lvl="1"/>
            <a:r>
              <a:rPr lang="en-US" dirty="0" smtClean="0"/>
              <a:t>commit </a:t>
            </a:r>
            <a:r>
              <a:rPr lang="en-US" dirty="0"/>
              <a:t>-m ‘Adding test0.py file in a new sub-folder </a:t>
            </a:r>
            <a:r>
              <a:rPr lang="en-US" dirty="0" err="1"/>
              <a:t>src</a:t>
            </a:r>
            <a:r>
              <a:rPr lang="en-US" dirty="0"/>
              <a:t>/other/’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2205207"/>
            <a:ext cx="4906699" cy="695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969034"/>
            <a:ext cx="4897464" cy="311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b="15472"/>
          <a:stretch/>
        </p:blipFill>
        <p:spPr>
          <a:xfrm>
            <a:off x="838200" y="1825625"/>
            <a:ext cx="4906699" cy="285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8299" y="3339668"/>
            <a:ext cx="3276600" cy="704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435" y="4424100"/>
            <a:ext cx="4897464" cy="357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32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an another new code file in it.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790382" cy="4926157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Save and exit it.</a:t>
            </a: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add *</a:t>
            </a:r>
          </a:p>
          <a:p>
            <a:pPr lvl="1"/>
            <a:r>
              <a:rPr lang="en-US" dirty="0" smtClean="0"/>
              <a:t>commit </a:t>
            </a:r>
            <a:r>
              <a:rPr lang="en-US" dirty="0"/>
              <a:t>-m ‘Adding </a:t>
            </a:r>
            <a:r>
              <a:rPr lang="en-US" dirty="0" smtClean="0"/>
              <a:t>test1.py </a:t>
            </a:r>
            <a:r>
              <a:rPr lang="en-US" dirty="0"/>
              <a:t>file </a:t>
            </a:r>
            <a:r>
              <a:rPr lang="en-US" dirty="0" smtClean="0"/>
              <a:t>in </a:t>
            </a:r>
            <a:r>
              <a:rPr lang="en-US" dirty="0" err="1"/>
              <a:t>src</a:t>
            </a:r>
            <a:r>
              <a:rPr lang="en-US" dirty="0"/>
              <a:t>/other/’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35" y="4424100"/>
            <a:ext cx="4897464" cy="3574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75" y="2827870"/>
            <a:ext cx="3438525" cy="101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60351"/>
            <a:ext cx="4906699" cy="3158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435" y="1924186"/>
            <a:ext cx="6172202" cy="341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025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workflow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276"/>
            <a:ext cx="10515600" cy="23326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git</a:t>
            </a:r>
            <a:r>
              <a:rPr lang="en-US" dirty="0" smtClean="0"/>
              <a:t> log in terminal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</a:t>
            </a:r>
            <a:r>
              <a:rPr lang="en-US" dirty="0" err="1" smtClean="0"/>
              <a:t>gitk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1" y="1801881"/>
            <a:ext cx="7142018" cy="1222890"/>
            <a:chOff x="838200" y="2629694"/>
            <a:chExt cx="8010525" cy="13716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629694"/>
              <a:ext cx="8010525" cy="13716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470720" y="2629694"/>
              <a:ext cx="2290298" cy="28899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22563" y="3723551"/>
            <a:ext cx="11686310" cy="2200275"/>
            <a:chOff x="413327" y="4370098"/>
            <a:chExt cx="11686310" cy="22002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r="3011"/>
            <a:stretch/>
          </p:blipFill>
          <p:spPr>
            <a:xfrm>
              <a:off x="838201" y="4370098"/>
              <a:ext cx="11261436" cy="2200275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413327" y="5227782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3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Checkout a previous commit and checkout a new branch.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a previous commit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838200" y="1825625"/>
            <a:ext cx="8029575" cy="1704975"/>
            <a:chOff x="838200" y="1825625"/>
            <a:chExt cx="8029575" cy="170497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25625"/>
              <a:ext cx="8029575" cy="1704975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838200" y="2364508"/>
              <a:ext cx="1027545" cy="2586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162964" y="3178825"/>
              <a:ext cx="1027545" cy="2340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24220" y="3151116"/>
              <a:ext cx="2817090" cy="2894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77983" y="3751624"/>
            <a:ext cx="11464635" cy="1964486"/>
            <a:chOff x="477983" y="3751624"/>
            <a:chExt cx="11464635" cy="196448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3751624"/>
              <a:ext cx="11104418" cy="1964486"/>
            </a:xfrm>
            <a:prstGeom prst="rect">
              <a:avLst/>
            </a:prstGeom>
          </p:spPr>
        </p:pic>
        <p:sp>
          <p:nvSpPr>
            <p:cNvPr id="16" name="Right Arrow 15"/>
            <p:cNvSpPr/>
            <p:nvPr/>
          </p:nvSpPr>
          <p:spPr>
            <a:xfrm>
              <a:off x="477983" y="4812146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66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guess we want to create a new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8201" y="2422591"/>
            <a:ext cx="10410825" cy="3248025"/>
            <a:chOff x="838198" y="2928938"/>
            <a:chExt cx="10410825" cy="32480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198" y="2928938"/>
              <a:ext cx="10410825" cy="324802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069109" y="5310908"/>
              <a:ext cx="4518891" cy="3694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46582" y="5264803"/>
              <a:ext cx="28829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FF00"/>
                  </a:solidFill>
                </a:rPr>
                <a:t>Recommended by </a:t>
              </a:r>
              <a:r>
                <a:rPr lang="en-US" sz="2400" b="1" dirty="0" err="1" smtClean="0">
                  <a:solidFill>
                    <a:srgbClr val="FFFF00"/>
                  </a:solidFill>
                </a:rPr>
                <a:t>git</a:t>
              </a:r>
              <a:endParaRPr lang="en-US" sz="24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200" y="1825625"/>
            <a:ext cx="10410825" cy="473554"/>
            <a:chOff x="838200" y="3165362"/>
            <a:chExt cx="8029575" cy="3652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t="78933"/>
            <a:stretch/>
          </p:blipFill>
          <p:spPr>
            <a:xfrm>
              <a:off x="838200" y="3171408"/>
              <a:ext cx="8029575" cy="35919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6162964" y="3193071"/>
              <a:ext cx="1027545" cy="23401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24220" y="3165362"/>
              <a:ext cx="2817090" cy="28942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550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a new branch name “</a:t>
            </a:r>
            <a:r>
              <a:rPr lang="en-US" dirty="0" err="1" smtClean="0"/>
              <a:t>pikachu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79507" y="3732211"/>
            <a:ext cx="11599717" cy="2238375"/>
            <a:chOff x="402360" y="2956357"/>
            <a:chExt cx="11599717" cy="22383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577" y="2956357"/>
              <a:ext cx="11239500" cy="2238375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402360" y="4057072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21252" y="1763364"/>
            <a:ext cx="7151255" cy="580616"/>
            <a:chOff x="821252" y="1763364"/>
            <a:chExt cx="7151255" cy="58061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252" y="1763364"/>
              <a:ext cx="7151255" cy="58061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396879" y="1763365"/>
              <a:ext cx="3260066" cy="324054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21252" y="2564160"/>
            <a:ext cx="10344150" cy="1095375"/>
            <a:chOff x="821252" y="2564160"/>
            <a:chExt cx="10344150" cy="10953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252" y="2564160"/>
              <a:ext cx="10344150" cy="1095375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396879" y="2585629"/>
              <a:ext cx="2373376" cy="26840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70083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some commits on the new branch:</a:t>
            </a:r>
            <a:br>
              <a:rPr lang="en-US" dirty="0" smtClean="0"/>
            </a:br>
            <a:r>
              <a:rPr lang="en-US" dirty="0" smtClean="0"/>
              <a:t>new file name “test2.py”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790382" cy="4926157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Save and exit it.</a:t>
            </a:r>
          </a:p>
          <a:p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status</a:t>
            </a:r>
          </a:p>
          <a:p>
            <a:pPr lvl="1"/>
            <a:r>
              <a:rPr lang="en-US" dirty="0" smtClean="0"/>
              <a:t>add *</a:t>
            </a:r>
          </a:p>
          <a:p>
            <a:pPr lvl="1"/>
            <a:r>
              <a:rPr lang="en-US" dirty="0" smtClean="0"/>
              <a:t>commit </a:t>
            </a:r>
            <a:r>
              <a:rPr lang="en-US" dirty="0"/>
              <a:t>-m ‘Adding </a:t>
            </a:r>
            <a:r>
              <a:rPr lang="en-US" dirty="0" smtClean="0"/>
              <a:t>test2.py </a:t>
            </a:r>
            <a:r>
              <a:rPr lang="en-US" dirty="0"/>
              <a:t>file </a:t>
            </a:r>
            <a:r>
              <a:rPr lang="en-US" dirty="0" smtClean="0"/>
              <a:t>in </a:t>
            </a:r>
            <a:r>
              <a:rPr lang="en-US" dirty="0" err="1"/>
              <a:t>src</a:t>
            </a:r>
            <a:r>
              <a:rPr lang="en-US" dirty="0"/>
              <a:t>/other/’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435" y="4424100"/>
            <a:ext cx="4897464" cy="3574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435" y="1924186"/>
            <a:ext cx="6172202" cy="341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6598" y="2824241"/>
            <a:ext cx="4105275" cy="1228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92" y="2343124"/>
            <a:ext cx="4832927" cy="34910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75999" y="1922346"/>
            <a:ext cx="2043638" cy="3267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825102" y="2349067"/>
            <a:ext cx="1818317" cy="34023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89753" y="4454858"/>
            <a:ext cx="1555146" cy="3267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40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the commit and the </a:t>
            </a:r>
            <a:r>
              <a:rPr lang="en-US" dirty="0" err="1" smtClean="0"/>
              <a:t>git</a:t>
            </a:r>
            <a:r>
              <a:rPr lang="en-US" dirty="0" smtClean="0"/>
              <a:t> repository structure.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85466"/>
            <a:ext cx="10538864" cy="1950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284545"/>
            <a:ext cx="8398164" cy="1436266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96455" y="4594370"/>
            <a:ext cx="341745" cy="1662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>
              <a:ln/>
              <a:solidFill>
                <a:schemeClr val="accent4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18798" y="2276491"/>
            <a:ext cx="2522081" cy="29398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95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496455" y="4706762"/>
            <a:ext cx="10297534" cy="1820873"/>
            <a:chOff x="496455" y="4706762"/>
            <a:chExt cx="10297534" cy="18208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4706762"/>
              <a:ext cx="9955789" cy="1820873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496455" y="5450944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back and forth between branches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38200" y="1568450"/>
            <a:ext cx="6257925" cy="514350"/>
            <a:chOff x="838200" y="1568450"/>
            <a:chExt cx="6257925" cy="5143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1568450"/>
              <a:ext cx="6257925" cy="5143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465967" y="1590369"/>
              <a:ext cx="2553669" cy="23525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8200" y="4176375"/>
            <a:ext cx="6381750" cy="530387"/>
            <a:chOff x="838200" y="4176375"/>
            <a:chExt cx="6381750" cy="5303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4192412"/>
              <a:ext cx="6381750" cy="51435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438258" y="4176375"/>
              <a:ext cx="2753984" cy="273211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71870" y="2082800"/>
            <a:ext cx="10222119" cy="1852437"/>
            <a:chOff x="571870" y="2082800"/>
            <a:chExt cx="10222119" cy="18524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200" y="2082800"/>
              <a:ext cx="9955789" cy="1852437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571870" y="3040141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394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 Workflow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895"/>
            <a:ext cx="8686688" cy="5055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641168" y="5874191"/>
            <a:ext cx="5616044" cy="631112"/>
            <a:chOff x="3641168" y="5874191"/>
            <a:chExt cx="5616044" cy="631112"/>
          </a:xfrm>
        </p:grpSpPr>
        <p:sp>
          <p:nvSpPr>
            <p:cNvPr id="6" name="Rounded Rectangle 5"/>
            <p:cNvSpPr/>
            <p:nvPr/>
          </p:nvSpPr>
          <p:spPr>
            <a:xfrm>
              <a:off x="5808618" y="5874191"/>
              <a:ext cx="3448594" cy="631112"/>
            </a:xfrm>
            <a:prstGeom prst="roundRect">
              <a:avLst>
                <a:gd name="adj" fmla="val 9625"/>
              </a:avLst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41168" y="5958914"/>
              <a:ext cx="16819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Github.com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5362302" y="6099233"/>
              <a:ext cx="368047" cy="23889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8380" y="1575895"/>
            <a:ext cx="11404240" cy="3596996"/>
            <a:chOff x="558380" y="1575895"/>
            <a:chExt cx="11404240" cy="3596996"/>
          </a:xfrm>
        </p:grpSpPr>
        <p:sp>
          <p:nvSpPr>
            <p:cNvPr id="3" name="Rounded Rectangle 2"/>
            <p:cNvSpPr/>
            <p:nvPr/>
          </p:nvSpPr>
          <p:spPr>
            <a:xfrm>
              <a:off x="558380" y="1575895"/>
              <a:ext cx="9412933" cy="3596996"/>
            </a:xfrm>
            <a:prstGeom prst="roundRect">
              <a:avLst>
                <a:gd name="adj" fmla="val 4057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37678" y="2958894"/>
              <a:ext cx="142494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F0000"/>
                  </a:solidFill>
                </a:rPr>
                <a:t>Local </a:t>
              </a:r>
            </a:p>
            <a:p>
              <a:pPr algn="ctr"/>
              <a:r>
                <a:rPr lang="en-US" sz="2400" b="1" dirty="0" smtClean="0">
                  <a:solidFill>
                    <a:srgbClr val="FF0000"/>
                  </a:solidFill>
                </a:rPr>
                <a:t>computer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10070472" y="3283695"/>
              <a:ext cx="368047" cy="2388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808619" y="2458236"/>
            <a:ext cx="246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init</a:t>
            </a:r>
            <a:r>
              <a:rPr lang="en-US" dirty="0" smtClean="0">
                <a:solidFill>
                  <a:srgbClr val="FF0000"/>
                </a:solidFill>
              </a:rPr>
              <a:t> &lt;</a:t>
            </a:r>
            <a:r>
              <a:rPr lang="en-US" dirty="0" err="1" smtClean="0">
                <a:solidFill>
                  <a:srgbClr val="FF0000"/>
                </a:solidFill>
              </a:rPr>
              <a:t>folder_name</a:t>
            </a:r>
            <a:r>
              <a:rPr lang="en-US" dirty="0" smtClean="0">
                <a:solidFill>
                  <a:srgbClr val="FF0000"/>
                </a:solidFill>
              </a:rPr>
              <a:t>&gt; </a:t>
            </a:r>
            <a:r>
              <a:rPr lang="en-US" dirty="0" smtClean="0">
                <a:solidFill>
                  <a:srgbClr val="0070C0"/>
                </a:solidFill>
              </a:rPr>
              <a:t>(as in tutorial </a:t>
            </a:r>
            <a:r>
              <a:rPr lang="en-US" dirty="0" smtClean="0">
                <a:solidFill>
                  <a:srgbClr val="0070C0"/>
                </a:solidFill>
              </a:rPr>
              <a:t>part one)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48385" y="3919200"/>
            <a:ext cx="315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add &lt;</a:t>
            </a:r>
            <a:r>
              <a:rPr lang="en-US" dirty="0" err="1" smtClean="0">
                <a:solidFill>
                  <a:srgbClr val="FF0000"/>
                </a:solidFill>
              </a:rPr>
              <a:t>file_name</a:t>
            </a:r>
            <a:r>
              <a:rPr lang="en-US" dirty="0" smtClean="0">
                <a:solidFill>
                  <a:srgbClr val="FF0000"/>
                </a:solidFill>
              </a:rPr>
              <a:t>&gt;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07616" y="4705223"/>
            <a:ext cx="3159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git</a:t>
            </a:r>
            <a:r>
              <a:rPr lang="en-US" dirty="0" smtClean="0">
                <a:solidFill>
                  <a:srgbClr val="FF0000"/>
                </a:solidFill>
              </a:rPr>
              <a:t> commit -m “messages”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98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files available on the two branches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15025"/>
            <a:ext cx="5400675" cy="5238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87219" y="4094152"/>
            <a:ext cx="10297534" cy="1820873"/>
            <a:chOff x="496455" y="4706762"/>
            <a:chExt cx="10297534" cy="182087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706762"/>
              <a:ext cx="9955789" cy="1820873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496455" y="5450944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62634" y="1576609"/>
            <a:ext cx="10222119" cy="1852437"/>
            <a:chOff x="571870" y="2082800"/>
            <a:chExt cx="10222119" cy="185243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2082800"/>
              <a:ext cx="9955789" cy="1852437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>
              <a:off x="571870" y="3040141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64" y="3356397"/>
            <a:ext cx="5372100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140527" y="3623009"/>
            <a:ext cx="1138382" cy="295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40527" y="6176963"/>
            <a:ext cx="1138382" cy="260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46079" y="3356397"/>
            <a:ext cx="1864221" cy="2666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346079" y="5912688"/>
            <a:ext cx="1864221" cy="26661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965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the difference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061"/>
            <a:ext cx="10515600" cy="4351338"/>
          </a:xfrm>
        </p:spPr>
        <p:txBody>
          <a:bodyPr/>
          <a:lstStyle/>
          <a:p>
            <a:r>
              <a:rPr lang="en-US" dirty="0" smtClean="0"/>
              <a:t>On the master branch: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092488" y="2008447"/>
            <a:ext cx="6028748" cy="4782931"/>
            <a:chOff x="1092488" y="2008447"/>
            <a:chExt cx="6028748" cy="4782931"/>
          </a:xfrm>
        </p:grpSpPr>
        <p:grpSp>
          <p:nvGrpSpPr>
            <p:cNvPr id="9" name="Group 8"/>
            <p:cNvGrpSpPr/>
            <p:nvPr/>
          </p:nvGrpSpPr>
          <p:grpSpPr>
            <a:xfrm>
              <a:off x="1092488" y="2016610"/>
              <a:ext cx="6028748" cy="4774768"/>
              <a:chOff x="1092488" y="2312174"/>
              <a:chExt cx="5502276" cy="435780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2489" y="2312174"/>
                <a:ext cx="5502275" cy="4357802"/>
              </a:xfrm>
              <a:prstGeom prst="rect">
                <a:avLst/>
              </a:prstGeom>
            </p:spPr>
          </p:pic>
          <p:sp>
            <p:nvSpPr>
              <p:cNvPr id="5" name="Rectangle 4"/>
              <p:cNvSpPr/>
              <p:nvPr/>
            </p:nvSpPr>
            <p:spPr>
              <a:xfrm>
                <a:off x="1092489" y="3112655"/>
                <a:ext cx="2712893" cy="1246909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101726" y="4983019"/>
                <a:ext cx="3110056" cy="14547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092488" y="2514372"/>
                <a:ext cx="5409912" cy="219593"/>
              </a:xfrm>
              <a:prstGeom prst="rect">
                <a:avLst/>
              </a:prstGeom>
              <a:noFill/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092488" y="4370542"/>
                <a:ext cx="5409912" cy="24476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4106863" y="2008447"/>
              <a:ext cx="1896774" cy="22970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9382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the master branch: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20766"/>
            <a:ext cx="9525000" cy="2009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65" y="2712423"/>
            <a:ext cx="596265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498975" y="1027906"/>
            <a:ext cx="4551795" cy="1247775"/>
            <a:chOff x="4498975" y="1027906"/>
            <a:chExt cx="4551795" cy="12477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0720" y="1027906"/>
              <a:ext cx="4210050" cy="1247775"/>
            </a:xfrm>
            <a:prstGeom prst="rect">
              <a:avLst/>
            </a:prstGeom>
          </p:spPr>
        </p:pic>
        <p:sp>
          <p:nvSpPr>
            <p:cNvPr id="8" name="Right Arrow 7"/>
            <p:cNvSpPr/>
            <p:nvPr/>
          </p:nvSpPr>
          <p:spPr>
            <a:xfrm>
              <a:off x="4498975" y="1388920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4368096" y="2712423"/>
            <a:ext cx="2433619" cy="32746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47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Merged commit on master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87219" y="1325417"/>
            <a:ext cx="10927504" cy="2156691"/>
            <a:chOff x="487219" y="1325417"/>
            <a:chExt cx="10927504" cy="21566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964" y="1325417"/>
              <a:ext cx="10585759" cy="2156691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>
              <a:off x="487219" y="2127829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28964" y="3468642"/>
            <a:ext cx="9620250" cy="2855788"/>
            <a:chOff x="828964" y="3468642"/>
            <a:chExt cx="9620250" cy="28557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3482108"/>
              <a:ext cx="5424055" cy="55878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964" y="4114630"/>
              <a:ext cx="9620250" cy="22098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4890154" y="3652965"/>
              <a:ext cx="1460926" cy="461665"/>
              <a:chOff x="6068291" y="3640435"/>
              <a:chExt cx="1460926" cy="461665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411603" y="3640435"/>
                <a:ext cx="11176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All files</a:t>
                </a:r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Right Arrow 8"/>
              <p:cNvSpPr/>
              <p:nvPr/>
            </p:nvSpPr>
            <p:spPr>
              <a:xfrm rot="10800000">
                <a:off x="6068291" y="3794405"/>
                <a:ext cx="406400" cy="16625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4442446" y="3468642"/>
              <a:ext cx="1819809" cy="26455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89732" y="4122056"/>
              <a:ext cx="2816348" cy="32034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2673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Create a new branch </a:t>
            </a:r>
            <a:r>
              <a:rPr lang="en-US" dirty="0" smtClean="0"/>
              <a:t>and work with a file with the same name on another branch.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a previous commit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496455" y="4364037"/>
            <a:ext cx="9056253" cy="1990725"/>
            <a:chOff x="496455" y="4364037"/>
            <a:chExt cx="9056253" cy="199072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908" y="4364037"/>
              <a:ext cx="8686800" cy="1990725"/>
            </a:xfrm>
            <a:prstGeom prst="rect">
              <a:avLst/>
            </a:prstGeom>
          </p:spPr>
        </p:pic>
        <p:sp>
          <p:nvSpPr>
            <p:cNvPr id="13" name="Right Arrow 12"/>
            <p:cNvSpPr/>
            <p:nvPr/>
          </p:nvSpPr>
          <p:spPr>
            <a:xfrm>
              <a:off x="496455" y="5554520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38200" y="1455448"/>
            <a:ext cx="9635835" cy="2866646"/>
            <a:chOff x="838200" y="1455448"/>
            <a:chExt cx="9635835" cy="2866646"/>
          </a:xfrm>
        </p:grpSpPr>
        <p:grpSp>
          <p:nvGrpSpPr>
            <p:cNvPr id="9" name="Group 8"/>
            <p:cNvGrpSpPr/>
            <p:nvPr/>
          </p:nvGrpSpPr>
          <p:grpSpPr>
            <a:xfrm>
              <a:off x="838200" y="1455448"/>
              <a:ext cx="9635835" cy="2866646"/>
              <a:chOff x="810492" y="2305193"/>
              <a:chExt cx="9635835" cy="286664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0492" y="4552714"/>
                <a:ext cx="7667625" cy="619125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838200" y="2305193"/>
                <a:ext cx="9608127" cy="2529464"/>
                <a:chOff x="838200" y="2305193"/>
                <a:chExt cx="9608127" cy="2529464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" r="-371" b="13046"/>
                <a:stretch/>
              </p:blipFill>
              <p:spPr>
                <a:xfrm>
                  <a:off x="838200" y="2305193"/>
                  <a:ext cx="9608127" cy="2211389"/>
                </a:xfrm>
                <a:prstGeom prst="rect">
                  <a:avLst/>
                </a:prstGeom>
              </p:spPr>
            </p:pic>
            <p:sp>
              <p:nvSpPr>
                <p:cNvPr id="5" name="Rectangle 4"/>
                <p:cNvSpPr/>
                <p:nvPr/>
              </p:nvSpPr>
              <p:spPr>
                <a:xfrm>
                  <a:off x="838200" y="3281127"/>
                  <a:ext cx="1138382" cy="2956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7302791" y="4539004"/>
                  <a:ext cx="1138382" cy="295653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5" name="Rectangle 14"/>
            <p:cNvSpPr/>
            <p:nvPr/>
          </p:nvSpPr>
          <p:spPr>
            <a:xfrm>
              <a:off x="5163889" y="1455448"/>
              <a:ext cx="2892991" cy="32124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9356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branch </a:t>
            </a:r>
            <a:r>
              <a:rPr lang="en-US" dirty="0" smtClean="0"/>
              <a:t>“</a:t>
            </a:r>
            <a:r>
              <a:rPr lang="en-US" dirty="0" err="1" smtClean="0"/>
              <a:t>eevee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1785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Edit the “test1.py” file to make some conflicts with the master branch.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29485"/>
            <a:ext cx="8715375" cy="19716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96455" y="3400600"/>
            <a:ext cx="341745" cy="1662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dirty="0">
              <a:ln/>
              <a:solidFill>
                <a:schemeClr val="accent4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838200" y="1581785"/>
            <a:ext cx="7820025" cy="647700"/>
            <a:chOff x="838200" y="1825625"/>
            <a:chExt cx="7820025" cy="6477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825625"/>
              <a:ext cx="7820025" cy="6477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163889" y="1853104"/>
              <a:ext cx="3494336" cy="310975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38200" y="4201160"/>
            <a:ext cx="6534150" cy="647700"/>
            <a:chOff x="838200" y="4445000"/>
            <a:chExt cx="6534150" cy="647700"/>
          </a:xfrm>
        </p:grpSpPr>
        <p:grpSp>
          <p:nvGrpSpPr>
            <p:cNvPr id="9" name="Group 8"/>
            <p:cNvGrpSpPr/>
            <p:nvPr/>
          </p:nvGrpSpPr>
          <p:grpSpPr>
            <a:xfrm>
              <a:off x="838200" y="4454525"/>
              <a:ext cx="6534150" cy="638175"/>
              <a:chOff x="838200" y="4454525"/>
              <a:chExt cx="6534150" cy="63817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200" y="4454525"/>
                <a:ext cx="6534150" cy="638175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2474018" y="4797047"/>
                <a:ext cx="1335981" cy="29565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5195887" y="4445000"/>
              <a:ext cx="2176463" cy="309246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018" y="5191383"/>
            <a:ext cx="4800542" cy="13525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458078" y="6014573"/>
            <a:ext cx="2743969" cy="461665"/>
            <a:chOff x="7681598" y="6217688"/>
            <a:chExt cx="2743969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8024910" y="6217688"/>
              <a:ext cx="24006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Adding two lines.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Right Arrow 16"/>
            <p:cNvSpPr/>
            <p:nvPr/>
          </p:nvSpPr>
          <p:spPr>
            <a:xfrm rot="10800000">
              <a:off x="7681598" y="6371658"/>
              <a:ext cx="406400" cy="16625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966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Commit the changes for the “test1.py”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65487"/>
            <a:ext cx="10683240" cy="2644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1182350" cy="130492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96455" y="4274360"/>
            <a:ext cx="341745" cy="1662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dirty="0">
              <a:ln/>
              <a:solidFill>
                <a:schemeClr val="accent4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497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938395" y="1690689"/>
            <a:ext cx="6003925" cy="4649016"/>
            <a:chOff x="838200" y="1822231"/>
            <a:chExt cx="6365240" cy="492879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25625"/>
              <a:ext cx="6365240" cy="4925399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192849" y="1822231"/>
              <a:ext cx="1846511" cy="260569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back to master branch and check the diff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76250" y="1680529"/>
            <a:ext cx="4361180" cy="1100454"/>
            <a:chOff x="476250" y="1680529"/>
            <a:chExt cx="4361180" cy="110045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50" y="1690688"/>
              <a:ext cx="4361180" cy="1090295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2656840" y="1680529"/>
              <a:ext cx="2180590" cy="245778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646680" y="2118027"/>
              <a:ext cx="1224280" cy="228933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4717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</a:t>
            </a:r>
            <a:r>
              <a:rPr lang="en-US" dirty="0" err="1" smtClean="0"/>
              <a:t>eevee</a:t>
            </a:r>
            <a:r>
              <a:rPr lang="en-US" dirty="0" smtClean="0"/>
              <a:t> to master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9229"/>
            <a:ext cx="9846310" cy="19822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48360" y="1379379"/>
            <a:ext cx="5934710" cy="1145766"/>
            <a:chOff x="323850" y="1491139"/>
            <a:chExt cx="6315075" cy="12192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850" y="1491139"/>
              <a:ext cx="6315075" cy="12192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561080" y="1491139"/>
              <a:ext cx="2484120" cy="325120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6455" y="4611255"/>
            <a:ext cx="7952854" cy="2078033"/>
            <a:chOff x="496455" y="4611255"/>
            <a:chExt cx="7952854" cy="207803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200" y="4611255"/>
              <a:ext cx="7611109" cy="2078033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496455" y="5303136"/>
              <a:ext cx="341745" cy="166254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4"/>
                </a:solidFill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45079" y="1421678"/>
            <a:ext cx="4444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eevee</a:t>
            </a:r>
            <a:r>
              <a:rPr lang="en-US" dirty="0" smtClean="0"/>
              <a:t> branch is automatically merged to </a:t>
            </a:r>
          </a:p>
          <a:p>
            <a:r>
              <a:rPr lang="en-US" dirty="0"/>
              <a:t>t</a:t>
            </a:r>
            <a:r>
              <a:rPr lang="en-US" dirty="0" smtClean="0"/>
              <a:t>he master branch by adding two lines in the </a:t>
            </a:r>
          </a:p>
          <a:p>
            <a:r>
              <a:rPr lang="en-US" dirty="0" smtClean="0"/>
              <a:t>same 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3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29" y="1419561"/>
            <a:ext cx="5391287" cy="4894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416" y="720710"/>
            <a:ext cx="4581000" cy="2812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75" y="3533044"/>
            <a:ext cx="4661241" cy="3043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master branch: fix a bug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20" y="1496219"/>
            <a:ext cx="8724900" cy="250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04119" y="4212717"/>
            <a:ext cx="11622421" cy="1619124"/>
            <a:chOff x="304119" y="4212717"/>
            <a:chExt cx="11622421" cy="161912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119" y="4212717"/>
              <a:ext cx="11622421" cy="161912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04119" y="5303520"/>
              <a:ext cx="11622421" cy="5283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119" y="6043262"/>
            <a:ext cx="5523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save/exit it. </a:t>
            </a:r>
            <a:r>
              <a:rPr lang="en-US" sz="2800" dirty="0" err="1" smtClean="0"/>
              <a:t>Git</a:t>
            </a:r>
            <a:r>
              <a:rPr lang="en-US" sz="2800" dirty="0" smtClean="0"/>
              <a:t> add/commit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673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 the new “</a:t>
            </a:r>
            <a:r>
              <a:rPr lang="en-US" dirty="0" err="1" smtClean="0"/>
              <a:t>Treecko</a:t>
            </a:r>
            <a:r>
              <a:rPr lang="en-US" dirty="0" smtClean="0"/>
              <a:t>” branch: fix the same bug in a different (wrong) way.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12777" y="4300089"/>
            <a:ext cx="11887881" cy="1716661"/>
            <a:chOff x="838200" y="4806311"/>
            <a:chExt cx="9441195" cy="136334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4806311"/>
              <a:ext cx="9441195" cy="136334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838200" y="5679440"/>
              <a:ext cx="9441195" cy="49022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2777" y="1720316"/>
            <a:ext cx="6257544" cy="2485341"/>
            <a:chOff x="4130040" y="1089514"/>
            <a:chExt cx="4638040" cy="1842114"/>
          </a:xfrm>
        </p:grpSpPr>
        <p:grpSp>
          <p:nvGrpSpPr>
            <p:cNvPr id="12" name="Group 11"/>
            <p:cNvGrpSpPr/>
            <p:nvPr/>
          </p:nvGrpSpPr>
          <p:grpSpPr>
            <a:xfrm>
              <a:off x="4160520" y="1089514"/>
              <a:ext cx="4607560" cy="1842114"/>
              <a:chOff x="4160520" y="1089514"/>
              <a:chExt cx="4607560" cy="184211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0520" y="1089514"/>
                <a:ext cx="4607560" cy="1842114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5461000" y="1089514"/>
                <a:ext cx="1447800" cy="16318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/>
            <p:cNvSpPr/>
            <p:nvPr/>
          </p:nvSpPr>
          <p:spPr>
            <a:xfrm>
              <a:off x="4130040" y="1844865"/>
              <a:ext cx="594360" cy="1225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610860" y="2748794"/>
              <a:ext cx="688340" cy="1625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411444" y="3031297"/>
            <a:ext cx="5486064" cy="1178488"/>
            <a:chOff x="809244" y="2989679"/>
            <a:chExt cx="7715250" cy="165735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244" y="2989679"/>
              <a:ext cx="7715250" cy="165735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703320" y="3004212"/>
              <a:ext cx="3865880" cy="368907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9328" y="1231587"/>
            <a:ext cx="3124200" cy="17527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7740" y="6107054"/>
            <a:ext cx="5523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Note: save/exit it. </a:t>
            </a:r>
            <a:r>
              <a:rPr lang="en-US" sz="2800" dirty="0" err="1" smtClean="0"/>
              <a:t>Git</a:t>
            </a:r>
            <a:r>
              <a:rPr lang="en-US" sz="2800" dirty="0" smtClean="0"/>
              <a:t> add/commit it.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3902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896600" cy="1325563"/>
          </a:xfrm>
        </p:spPr>
        <p:txBody>
          <a:bodyPr/>
          <a:lstStyle/>
          <a:p>
            <a:r>
              <a:rPr lang="en-US" dirty="0" smtClean="0"/>
              <a:t>Go back to master branch and merge “</a:t>
            </a:r>
            <a:r>
              <a:rPr lang="en-US" dirty="0" err="1" smtClean="0"/>
              <a:t>Treecko</a:t>
            </a:r>
            <a:r>
              <a:rPr lang="en-US" dirty="0" smtClean="0"/>
              <a:t>”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817880" y="2180273"/>
            <a:ext cx="9845040" cy="3601118"/>
            <a:chOff x="817880" y="2180273"/>
            <a:chExt cx="9845040" cy="36011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2180273"/>
              <a:ext cx="9824720" cy="360111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709860" y="4903211"/>
              <a:ext cx="1943420" cy="268229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17880" y="5357741"/>
              <a:ext cx="7462520" cy="2201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10768" r="23348" b="-4719"/>
          <a:stretch/>
        </p:blipFill>
        <p:spPr>
          <a:xfrm>
            <a:off x="828040" y="1889760"/>
            <a:ext cx="9839960" cy="2844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84180" y="1897884"/>
            <a:ext cx="1943420" cy="26822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575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though auto-merge failed, </a:t>
            </a:r>
            <a:r>
              <a:rPr lang="en-US" dirty="0" err="1" smtClean="0"/>
              <a:t>git</a:t>
            </a:r>
            <a:r>
              <a:rPr lang="en-US" dirty="0" smtClean="0"/>
              <a:t> helps: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the file that contains </a:t>
            </a:r>
            <a:r>
              <a:rPr lang="en-US" dirty="0"/>
              <a:t>merging conflicts: “solution_HiTS_Shuai_Wei.py”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70504"/>
            <a:ext cx="10983204" cy="2685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32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on the master branch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Simply edit it as you want, save and exit it.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90" t="-1436" r="17073"/>
          <a:stretch/>
        </p:blipFill>
        <p:spPr>
          <a:xfrm>
            <a:off x="838200" y="2489200"/>
            <a:ext cx="10698177" cy="538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15996"/>
            <a:ext cx="9514840" cy="31959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31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Interfacing remote server and collaboration.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remote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1862137"/>
            <a:ext cx="94297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91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Github.com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3057"/>
            <a:ext cx="8945593" cy="4074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6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69" y="1825625"/>
            <a:ext cx="8723145" cy="4242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your repository name and create it.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1608"/>
            <a:ext cx="6350207" cy="52131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08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SCC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3" y="2625108"/>
            <a:ext cx="6466576" cy="3974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91424" y="2405658"/>
            <a:ext cx="447198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tuta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#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Password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b="1" dirty="0" err="1"/>
              <a:t>VizTut</a:t>
            </a:r>
            <a:r>
              <a:rPr lang="en-US" b="1" dirty="0" smtClean="0"/>
              <a:t>#</a:t>
            </a:r>
            <a:endParaRPr lang="en-US" b="1" i="1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#-is the number located on your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computer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Note: </a:t>
            </a:r>
            <a:endParaRPr lang="en-US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Username and password are case-sensitive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password will not be displayed while you are typing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763" y="606603"/>
            <a:ext cx="4555548" cy="179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3807"/>
            <a:ext cx="8693727" cy="4861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we have an existing repository on local: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52285" y="4704605"/>
            <a:ext cx="8359569" cy="8002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1364" b="-1"/>
          <a:stretch/>
        </p:blipFill>
        <p:spPr>
          <a:xfrm>
            <a:off x="838200" y="6392324"/>
            <a:ext cx="9315299" cy="38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some new commit locally and “push” it to your remote.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7" t="26405" r="-317"/>
          <a:stretch/>
        </p:blipFill>
        <p:spPr>
          <a:xfrm>
            <a:off x="902856" y="1690688"/>
            <a:ext cx="7659254" cy="1876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856" y="3635843"/>
            <a:ext cx="7496175" cy="971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675650"/>
            <a:ext cx="7586241" cy="193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02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collaborator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21446"/>
            <a:ext cx="10567085" cy="4531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613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Then your collaborator will be able to access your repository.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92457"/>
            <a:ext cx="9732264" cy="428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3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 to learn </a:t>
            </a:r>
            <a:r>
              <a:rPr lang="en-US" dirty="0" err="1" smtClean="0"/>
              <a:t>Git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https://help.github.com/desktop/</a:t>
            </a:r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://try.github.io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www.atlassian.com/git/tutorials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help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 the </a:t>
            </a:r>
            <a:r>
              <a:rPr lang="en-US" dirty="0" smtClean="0"/>
              <a:t>tutorial!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Please fill the evaluation form: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scv.bu.edu/survey/tutorial_evaluation.html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help@scc.bu.edu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: basic configuration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199" y="1905640"/>
            <a:ext cx="10432577" cy="3180166"/>
            <a:chOff x="1959429" y="2079811"/>
            <a:chExt cx="6087632" cy="18556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" t="9880" r="63576" b="54041"/>
            <a:stretch/>
          </p:blipFill>
          <p:spPr>
            <a:xfrm>
              <a:off x="1959429" y="2079811"/>
              <a:ext cx="6087632" cy="185569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863083" y="2217548"/>
              <a:ext cx="2422913" cy="2693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# select the latest version of </a:t>
              </a:r>
              <a:r>
                <a:rPr lang="en-US" sz="2400" b="1" i="1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git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63083" y="2760687"/>
              <a:ext cx="1435071" cy="2693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# check </a:t>
              </a:r>
              <a:r>
                <a:rPr lang="en-US" sz="2400" b="1" i="1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gitversion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4361"/>
            <a:ext cx="10515600" cy="13255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2" t="10879" r="13590" b="49902"/>
          <a:stretch/>
        </p:blipFill>
        <p:spPr>
          <a:xfrm>
            <a:off x="1220657" y="2120766"/>
            <a:ext cx="9401057" cy="31254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we prepare the working folder for a new repository.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3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19093</TotalTime>
  <Words>771</Words>
  <Application>Microsoft Office PowerPoint</Application>
  <PresentationFormat>Widescreen</PresentationFormat>
  <Paragraphs>181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Wingdings</vt:lpstr>
      <vt:lpstr>Office Theme</vt:lpstr>
      <vt:lpstr>Version control with Git Part II</vt:lpstr>
      <vt:lpstr>Git: main features</vt:lpstr>
      <vt:lpstr>Git Workflow</vt:lpstr>
      <vt:lpstr>Installing Git </vt:lpstr>
      <vt:lpstr>Login to the SCC</vt:lpstr>
      <vt:lpstr>Git: basic configuration</vt:lpstr>
      <vt:lpstr>Git basic configuration</vt:lpstr>
      <vt:lpstr>Git basic configuration</vt:lpstr>
      <vt:lpstr>Now we prepare the working folder for a new repository.</vt:lpstr>
      <vt:lpstr>Git init from a local folder </vt:lpstr>
      <vt:lpstr>Init the git repository for folder “gitTestLocal”</vt:lpstr>
      <vt:lpstr>Init the git repository for folder “gitTestLocal”</vt:lpstr>
      <vt:lpstr>Ignore the data file under the data/ folder (before staging files)</vt:lpstr>
      <vt:lpstr>Stage all files by using *</vt:lpstr>
      <vt:lpstr>Git add the .gitignore file</vt:lpstr>
      <vt:lpstr>Git commit </vt:lpstr>
      <vt:lpstr>Start the gitk for visualization</vt:lpstr>
      <vt:lpstr>Now we make some commits </vt:lpstr>
      <vt:lpstr>Edit the README.md file</vt:lpstr>
      <vt:lpstr>Add sub-folder and a new code file in it.</vt:lpstr>
      <vt:lpstr>Add an another new code file in it.</vt:lpstr>
      <vt:lpstr>Check the workflow now</vt:lpstr>
      <vt:lpstr>Checkout a previous commit and checkout a new branch.</vt:lpstr>
      <vt:lpstr>Checkout a previous commit </vt:lpstr>
      <vt:lpstr>Git guess we want to create a new branch</vt:lpstr>
      <vt:lpstr>Checkout a new branch name “pikachu”</vt:lpstr>
      <vt:lpstr>Let’s make some commits on the new branch: new file name “test2.py”</vt:lpstr>
      <vt:lpstr>Review the commit and the git repository structure.</vt:lpstr>
      <vt:lpstr>Switch back and forth between branches</vt:lpstr>
      <vt:lpstr>Different files available on the two branches</vt:lpstr>
      <vt:lpstr>Show the difference</vt:lpstr>
      <vt:lpstr>Merge </vt:lpstr>
      <vt:lpstr>Merged commit on master</vt:lpstr>
      <vt:lpstr>Create a new branch and work with a file with the same name on another branch.</vt:lpstr>
      <vt:lpstr>Checkout a previous commit</vt:lpstr>
      <vt:lpstr>Create a new branch “eevee”</vt:lpstr>
      <vt:lpstr>Commit the changes for the “test1.py”</vt:lpstr>
      <vt:lpstr>Go back to master branch and check the diff</vt:lpstr>
      <vt:lpstr>Merge eevee to master</vt:lpstr>
      <vt:lpstr>On the master branch: fix a bug </vt:lpstr>
      <vt:lpstr>On the new “Treecko” branch: fix the same bug in a different (wrong) way.</vt:lpstr>
      <vt:lpstr>Go back to master branch and merge “Treecko”</vt:lpstr>
      <vt:lpstr>Even though auto-merge failed, git helps:</vt:lpstr>
      <vt:lpstr>Still on the master branch</vt:lpstr>
      <vt:lpstr>Interfacing remote server and collaboration.</vt:lpstr>
      <vt:lpstr>Git remote</vt:lpstr>
      <vt:lpstr>Github.com </vt:lpstr>
      <vt:lpstr>New repository</vt:lpstr>
      <vt:lpstr>Input your repository name and create it. </vt:lpstr>
      <vt:lpstr>Since we have an existing repository on local:</vt:lpstr>
      <vt:lpstr>Make some new commit locally and “push” it to your remote.</vt:lpstr>
      <vt:lpstr>Adding a collaborator</vt:lpstr>
      <vt:lpstr>Then your collaborator will be able to access your repository.</vt:lpstr>
      <vt:lpstr>Other resources to learn Git:</vt:lpstr>
      <vt:lpstr>Thank you for attending the tutorial!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Wei, Shuai</dc:creator>
  <cp:lastModifiedBy>Wei, Shuai</cp:lastModifiedBy>
  <cp:revision>237</cp:revision>
  <dcterms:created xsi:type="dcterms:W3CDTF">2018-06-15T18:56:51Z</dcterms:created>
  <dcterms:modified xsi:type="dcterms:W3CDTF">2018-09-20T16:12:56Z</dcterms:modified>
</cp:coreProperties>
</file>